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0" r:id="rId3"/>
    <p:sldId id="271" r:id="rId4"/>
    <p:sldId id="265" r:id="rId5"/>
    <p:sldId id="266" r:id="rId6"/>
    <p:sldId id="267" r:id="rId7"/>
    <p:sldId id="259" r:id="rId8"/>
    <p:sldId id="257" r:id="rId9"/>
    <p:sldId id="258" r:id="rId10"/>
    <p:sldId id="270" r:id="rId11"/>
    <p:sldId id="261" r:id="rId12"/>
    <p:sldId id="262" r:id="rId13"/>
    <p:sldId id="263" r:id="rId14"/>
    <p:sldId id="272" r:id="rId15"/>
    <p:sldId id="256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4A289-F29A-9C8E-7CCD-E9B1C8702366}" v="105" dt="2023-08-10T21:39:23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Rodriguez" userId="S::michael@cascaderiverpark.com::adc5be27-6b38-410b-9dcb-8e6338f0a96e" providerId="AD" clId="Web-{9194A289-F29A-9C8E-7CCD-E9B1C8702366}"/>
    <pc:docChg chg="addSld modSld sldOrd">
      <pc:chgData name="Michael Rodriguez" userId="S::michael@cascaderiverpark.com::adc5be27-6b38-410b-9dcb-8e6338f0a96e" providerId="AD" clId="Web-{9194A289-F29A-9C8E-7CCD-E9B1C8702366}" dt="2023-08-10T21:39:23.473" v="67" actId="14100"/>
      <pc:docMkLst>
        <pc:docMk/>
      </pc:docMkLst>
      <pc:sldChg chg="ord">
        <pc:chgData name="Michael Rodriguez" userId="S::michael@cascaderiverpark.com::adc5be27-6b38-410b-9dcb-8e6338f0a96e" providerId="AD" clId="Web-{9194A289-F29A-9C8E-7CCD-E9B1C8702366}" dt="2023-08-10T21:22:25.659" v="14"/>
        <pc:sldMkLst>
          <pc:docMk/>
          <pc:sldMk cId="3849448589" sldId="257"/>
        </pc:sldMkLst>
      </pc:sldChg>
      <pc:sldChg chg="ord">
        <pc:chgData name="Michael Rodriguez" userId="S::michael@cascaderiverpark.com::adc5be27-6b38-410b-9dcb-8e6338f0a96e" providerId="AD" clId="Web-{9194A289-F29A-9C8E-7CCD-E9B1C8702366}" dt="2023-08-10T21:22:31.457" v="15"/>
        <pc:sldMkLst>
          <pc:docMk/>
          <pc:sldMk cId="2196215811" sldId="258"/>
        </pc:sldMkLst>
      </pc:sldChg>
      <pc:sldChg chg="ord">
        <pc:chgData name="Michael Rodriguez" userId="S::michael@cascaderiverpark.com::adc5be27-6b38-410b-9dcb-8e6338f0a96e" providerId="AD" clId="Web-{9194A289-F29A-9C8E-7CCD-E9B1C8702366}" dt="2023-08-10T21:22:16.081" v="13"/>
        <pc:sldMkLst>
          <pc:docMk/>
          <pc:sldMk cId="2205591837" sldId="259"/>
        </pc:sldMkLst>
      </pc:sldChg>
      <pc:sldChg chg="addSp delSp modSp ord">
        <pc:chgData name="Michael Rodriguez" userId="S::michael@cascaderiverpark.com::adc5be27-6b38-410b-9dcb-8e6338f0a96e" providerId="AD" clId="Web-{9194A289-F29A-9C8E-7CCD-E9B1C8702366}" dt="2023-08-10T21:23:43.115" v="16"/>
        <pc:sldMkLst>
          <pc:docMk/>
          <pc:sldMk cId="511924318" sldId="261"/>
        </pc:sldMkLst>
        <pc:picChg chg="add del mod">
          <ac:chgData name="Michael Rodriguez" userId="S::michael@cascaderiverpark.com::adc5be27-6b38-410b-9dcb-8e6338f0a96e" providerId="AD" clId="Web-{9194A289-F29A-9C8E-7CCD-E9B1C8702366}" dt="2023-08-10T21:16:55.852" v="5"/>
          <ac:picMkLst>
            <pc:docMk/>
            <pc:sldMk cId="511924318" sldId="261"/>
            <ac:picMk id="2" creationId="{1457C176-8EFF-97B8-4933-4CAE18CA24E0}"/>
          </ac:picMkLst>
        </pc:picChg>
        <pc:picChg chg="add mod">
          <ac:chgData name="Michael Rodriguez" userId="S::michael@cascaderiverpark.com::adc5be27-6b38-410b-9dcb-8e6338f0a96e" providerId="AD" clId="Web-{9194A289-F29A-9C8E-7CCD-E9B1C8702366}" dt="2023-08-10T21:21:49.658" v="12" actId="14100"/>
          <ac:picMkLst>
            <pc:docMk/>
            <pc:sldMk cId="511924318" sldId="261"/>
            <ac:picMk id="3" creationId="{D37354C2-A161-D79F-3379-9AA3CB7AC0A8}"/>
          </ac:picMkLst>
        </pc:picChg>
        <pc:picChg chg="del">
          <ac:chgData name="Michael Rodriguez" userId="S::michael@cascaderiverpark.com::adc5be27-6b38-410b-9dcb-8e6338f0a96e" providerId="AD" clId="Web-{9194A289-F29A-9C8E-7CCD-E9B1C8702366}" dt="2023-08-10T21:15:45.303" v="0"/>
          <ac:picMkLst>
            <pc:docMk/>
            <pc:sldMk cId="511924318" sldId="261"/>
            <ac:picMk id="1027" creationId="{00000000-0000-0000-0000-000000000000}"/>
          </ac:picMkLst>
        </pc:picChg>
      </pc:sldChg>
      <pc:sldChg chg="ord">
        <pc:chgData name="Michael Rodriguez" userId="S::michael@cascaderiverpark.com::adc5be27-6b38-410b-9dcb-8e6338f0a96e" providerId="AD" clId="Web-{9194A289-F29A-9C8E-7CCD-E9B1C8702366}" dt="2023-08-10T21:32:14.194" v="36"/>
        <pc:sldMkLst>
          <pc:docMk/>
          <pc:sldMk cId="133910295" sldId="262"/>
        </pc:sldMkLst>
      </pc:sldChg>
      <pc:sldChg chg="modSp ord">
        <pc:chgData name="Michael Rodriguez" userId="S::michael@cascaderiverpark.com::adc5be27-6b38-410b-9dcb-8e6338f0a96e" providerId="AD" clId="Web-{9194A289-F29A-9C8E-7CCD-E9B1C8702366}" dt="2023-08-10T21:32:08.491" v="35"/>
        <pc:sldMkLst>
          <pc:docMk/>
          <pc:sldMk cId="1624912038" sldId="263"/>
        </pc:sldMkLst>
        <pc:spChg chg="mod">
          <ac:chgData name="Michael Rodriguez" userId="S::michael@cascaderiverpark.com::adc5be27-6b38-410b-9dcb-8e6338f0a96e" providerId="AD" clId="Web-{9194A289-F29A-9C8E-7CCD-E9B1C8702366}" dt="2023-08-10T21:31:13.926" v="30" actId="20577"/>
          <ac:spMkLst>
            <pc:docMk/>
            <pc:sldMk cId="1624912038" sldId="263"/>
            <ac:spMk id="2" creationId="{00000000-0000-0000-0000-000000000000}"/>
          </ac:spMkLst>
        </pc:spChg>
      </pc:sldChg>
      <pc:sldChg chg="ord">
        <pc:chgData name="Michael Rodriguez" userId="S::michael@cascaderiverpark.com::adc5be27-6b38-410b-9dcb-8e6338f0a96e" providerId="AD" clId="Web-{9194A289-F29A-9C8E-7CCD-E9B1C8702366}" dt="2023-08-10T21:31:25.192" v="32"/>
        <pc:sldMkLst>
          <pc:docMk/>
          <pc:sldMk cId="1093119079" sldId="270"/>
        </pc:sldMkLst>
      </pc:sldChg>
      <pc:sldChg chg="addSp modSp new ord">
        <pc:chgData name="Michael Rodriguez" userId="S::michael@cascaderiverpark.com::adc5be27-6b38-410b-9dcb-8e6338f0a96e" providerId="AD" clId="Web-{9194A289-F29A-9C8E-7CCD-E9B1C8702366}" dt="2023-08-10T21:39:23.473" v="67" actId="14100"/>
        <pc:sldMkLst>
          <pc:docMk/>
          <pc:sldMk cId="2307051909" sldId="272"/>
        </pc:sldMkLst>
        <pc:spChg chg="add mod">
          <ac:chgData name="Michael Rodriguez" userId="S::michael@cascaderiverpark.com::adc5be27-6b38-410b-9dcb-8e6338f0a96e" providerId="AD" clId="Web-{9194A289-F29A-9C8E-7CCD-E9B1C8702366}" dt="2023-08-10T21:38:04.143" v="52"/>
          <ac:spMkLst>
            <pc:docMk/>
            <pc:sldMk cId="2307051909" sldId="272"/>
            <ac:spMk id="5" creationId="{731A44A9-8B69-C973-E4A9-CF2E82349677}"/>
          </ac:spMkLst>
        </pc:spChg>
        <pc:spChg chg="add mod">
          <ac:chgData name="Michael Rodriguez" userId="S::michael@cascaderiverpark.com::adc5be27-6b38-410b-9dcb-8e6338f0a96e" providerId="AD" clId="Web-{9194A289-F29A-9C8E-7CCD-E9B1C8702366}" dt="2023-08-10T21:38:30.987" v="57" actId="20577"/>
          <ac:spMkLst>
            <pc:docMk/>
            <pc:sldMk cId="2307051909" sldId="272"/>
            <ac:spMk id="6" creationId="{F3D252D7-C4C4-37DA-75C1-0BE074191837}"/>
          </ac:spMkLst>
        </pc:spChg>
        <pc:spChg chg="add mod">
          <ac:chgData name="Michael Rodriguez" userId="S::michael@cascaderiverpark.com::adc5be27-6b38-410b-9dcb-8e6338f0a96e" providerId="AD" clId="Web-{9194A289-F29A-9C8E-7CCD-E9B1C8702366}" dt="2023-08-10T21:38:51.207" v="63" actId="20577"/>
          <ac:spMkLst>
            <pc:docMk/>
            <pc:sldMk cId="2307051909" sldId="272"/>
            <ac:spMk id="7" creationId="{AFF8ECD5-BE7D-E059-6364-21AFB416FE08}"/>
          </ac:spMkLst>
        </pc:spChg>
        <pc:picChg chg="add mod">
          <ac:chgData name="Michael Rodriguez" userId="S::michael@cascaderiverpark.com::adc5be27-6b38-410b-9dcb-8e6338f0a96e" providerId="AD" clId="Web-{9194A289-F29A-9C8E-7CCD-E9B1C8702366}" dt="2023-08-10T21:39:02.426" v="64" actId="14100"/>
          <ac:picMkLst>
            <pc:docMk/>
            <pc:sldMk cId="2307051909" sldId="272"/>
            <ac:picMk id="2" creationId="{A9F20AC9-C7AA-3749-CA6C-2D20C5B49768}"/>
          </ac:picMkLst>
        </pc:picChg>
        <pc:picChg chg="add mod">
          <ac:chgData name="Michael Rodriguez" userId="S::michael@cascaderiverpark.com::adc5be27-6b38-410b-9dcb-8e6338f0a96e" providerId="AD" clId="Web-{9194A289-F29A-9C8E-7CCD-E9B1C8702366}" dt="2023-08-10T21:39:23.473" v="67" actId="14100"/>
          <ac:picMkLst>
            <pc:docMk/>
            <pc:sldMk cId="2307051909" sldId="272"/>
            <ac:picMk id="3" creationId="{F2D1B525-F698-336A-BC22-51C6B1810897}"/>
          </ac:picMkLst>
        </pc:picChg>
        <pc:picChg chg="add mod">
          <ac:chgData name="Michael Rodriguez" userId="S::michael@cascaderiverpark.com::adc5be27-6b38-410b-9dcb-8e6338f0a96e" providerId="AD" clId="Web-{9194A289-F29A-9C8E-7CCD-E9B1C8702366}" dt="2023-08-10T21:39:10.364" v="65" actId="14100"/>
          <ac:picMkLst>
            <pc:docMk/>
            <pc:sldMk cId="2307051909" sldId="272"/>
            <ac:picMk id="4" creationId="{72B9464C-FE0C-084F-21D4-A5FAE92CA6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r">
              <a:defRPr sz="1300"/>
            </a:lvl1pPr>
          </a:lstStyle>
          <a:p>
            <a:fld id="{5B542196-0ED8-4E99-B701-F0D9A52CE7F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7" rIns="96632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32" tIns="48317" rIns="96632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r">
              <a:defRPr sz="1300"/>
            </a:lvl1pPr>
          </a:lstStyle>
          <a:p>
            <a:fld id="{CEF60A49-73A2-46D5-8920-B03558D5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60A49-73A2-46D5-8920-B03558D5F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9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9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8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9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BE31-0C90-4E6F-9401-F05FA66869D9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56C5-80DE-4C68-B5F5-5307CC61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1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115" y="60877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CRCC EXPENSE REPORT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SUMMARY FOR JULY 2023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7" y="2076450"/>
            <a:ext cx="82962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04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093" y="1143000"/>
            <a:ext cx="7848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/>
              <a:t>EXAMPLE</a:t>
            </a:r>
          </a:p>
          <a:p>
            <a:endParaRPr lang="en-US"/>
          </a:p>
          <a:p>
            <a:endParaRPr lang="en-US"/>
          </a:p>
          <a:p>
            <a:r>
              <a:rPr lang="en-US" sz="2000"/>
              <a:t>Board members present at the budget ratification meeting : 2 out of 5</a:t>
            </a:r>
          </a:p>
          <a:p>
            <a:r>
              <a:rPr lang="en-US" sz="2000"/>
              <a:t>Results : 40 YES and 60 NO</a:t>
            </a:r>
          </a:p>
          <a:p>
            <a:endParaRPr lang="en-US" sz="2000"/>
          </a:p>
          <a:p>
            <a:endParaRPr lang="en-US" sz="20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u="sng"/>
              <a:t>BEFORE JULY 1</a:t>
            </a:r>
            <a:r>
              <a:rPr lang="en-US" sz="2000" u="sng" baseline="30000"/>
              <a:t>st</a:t>
            </a:r>
            <a:r>
              <a:rPr lang="en-US" sz="2000" u="sng"/>
              <a:t> 2018 </a:t>
            </a:r>
            <a:r>
              <a:rPr lang="en-US" sz="2000"/>
              <a:t>: Budget NOT ratified (no quorum and more NO)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u="sng"/>
              <a:t>AFTER JULY 1</a:t>
            </a:r>
            <a:r>
              <a:rPr lang="en-US" sz="2000" u="sng" baseline="30000"/>
              <a:t>st</a:t>
            </a:r>
            <a:r>
              <a:rPr lang="en-US" sz="2000" u="sng"/>
              <a:t> 2018 </a:t>
            </a:r>
            <a:r>
              <a:rPr lang="en-US" sz="2000"/>
              <a:t>: Budget ratified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list with black text&#10;&#10;Description automatically generated">
            <a:extLst>
              <a:ext uri="{FF2B5EF4-FFF2-40B4-BE49-F238E27FC236}">
                <a16:creationId xmlns:a16="http://schemas.microsoft.com/office/drawing/2014/main" id="{D37354C2-A161-D79F-3379-9AA3CB7A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45" y="-3163"/>
            <a:ext cx="9126973" cy="67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5" t="23475" r="28275" b="17639"/>
          <a:stretch/>
        </p:blipFill>
        <p:spPr bwMode="auto">
          <a:xfrm>
            <a:off x="-228600" y="0"/>
            <a:ext cx="952870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1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74" y="228600"/>
            <a:ext cx="8518451" cy="65248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u="sng" dirty="0"/>
              <a:t>HOW LAKE TYEE COMMUNITY CLUB HAS SOLVED SOME OF THE ISSUES WE ARE FACING</a:t>
            </a:r>
            <a:endParaRPr lang="en-US" dirty="0"/>
          </a:p>
          <a:p>
            <a:endParaRPr lang="en-US" sz="1600"/>
          </a:p>
          <a:p>
            <a:endParaRPr lang="en-US" sz="1600"/>
          </a:p>
          <a:p>
            <a:r>
              <a:rPr lang="en-US" sz="1600" b="1" dirty="0"/>
              <a:t> PROPERTY MANAGEMENT COMPANY 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They had one and concluded it was a rip off and park was falling apart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Instead they decided for an onsite manager with a precise job description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They called the membership to vote on the new plan and it was largely approved</a:t>
            </a:r>
            <a:endParaRPr lang="en-US" sz="1600" dirty="0">
              <a:cs typeface="Calibri"/>
            </a:endParaRPr>
          </a:p>
          <a:p>
            <a:endParaRPr lang="en-US" sz="1600"/>
          </a:p>
          <a:p>
            <a:r>
              <a:rPr lang="en-US" sz="1600" b="1" dirty="0"/>
              <a:t>BOARD OF DIRECTORS COMMITMENTS 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Showing once a month is not enough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Directors have to be available no matter what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 director does not vote when there is a conflict of interest</a:t>
            </a:r>
            <a:endParaRPr lang="en-US" sz="1600" dirty="0">
              <a:cs typeface="Calibri"/>
            </a:endParaRPr>
          </a:p>
          <a:p>
            <a:endParaRPr lang="en-US" sz="1600"/>
          </a:p>
          <a:p>
            <a:r>
              <a:rPr lang="en-US" sz="1600" b="1" dirty="0"/>
              <a:t>DETAILED FINE POLICY 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Speeding fine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Abusing staff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Littering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Dog off leash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Call the </a:t>
            </a:r>
            <a:r>
              <a:rPr lang="en-US" sz="1600" dirty="0" err="1"/>
              <a:t>sherrif</a:t>
            </a:r>
            <a:r>
              <a:rPr lang="en-US" sz="1600" dirty="0"/>
              <a:t> if necessary to manage/record an incident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 member can lose its membership</a:t>
            </a:r>
            <a:endParaRPr lang="en-US" sz="1600" dirty="0">
              <a:cs typeface="Calibri"/>
            </a:endParaRPr>
          </a:p>
          <a:p>
            <a:endParaRPr lang="en-US" sz="1600"/>
          </a:p>
          <a:p>
            <a:r>
              <a:rPr lang="en-US" sz="1600" b="1" dirty="0"/>
              <a:t>SHORT TERM RENTAL :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Guests check-in at the office, get a card for the car and sign the rules and regulations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Owners take full responsibility and pay the fines if any (CRCC Policy #4450)</a:t>
            </a:r>
            <a:endParaRPr lang="en-US" sz="16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Onsite manager can not manage </a:t>
            </a:r>
            <a:r>
              <a:rPr lang="en-US" sz="1600" dirty="0" err="1"/>
              <a:t>AirBnb</a:t>
            </a:r>
            <a:r>
              <a:rPr lang="en-US" sz="1600" dirty="0"/>
              <a:t> because of conflict of interest</a:t>
            </a:r>
            <a:endParaRPr lang="en-US" sz="1600" dirty="0">
              <a:cs typeface="Calibri"/>
            </a:endParaRP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2491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oard with arrows and words&#10;&#10;Description automatically generated">
            <a:extLst>
              <a:ext uri="{FF2B5EF4-FFF2-40B4-BE49-F238E27FC236}">
                <a16:creationId xmlns:a16="http://schemas.microsoft.com/office/drawing/2014/main" id="{A9F20AC9-C7AA-3749-CA6C-2D20C5B4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" y="1600200"/>
            <a:ext cx="2962072" cy="3949429"/>
          </a:xfrm>
          <a:prstGeom prst="rect">
            <a:avLst/>
          </a:prstGeom>
        </p:spPr>
      </p:pic>
      <p:pic>
        <p:nvPicPr>
          <p:cNvPr id="3" name="Picture 2" descr="A white paper with writing on it&#10;&#10;Description automatically generated">
            <a:extLst>
              <a:ext uri="{FF2B5EF4-FFF2-40B4-BE49-F238E27FC236}">
                <a16:creationId xmlns:a16="http://schemas.microsoft.com/office/drawing/2014/main" id="{F2D1B525-F698-336A-BC22-51C6B181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922" y="1600200"/>
            <a:ext cx="2998550" cy="3998067"/>
          </a:xfrm>
          <a:prstGeom prst="rect">
            <a:avLst/>
          </a:prstGeom>
        </p:spPr>
      </p:pic>
      <p:pic>
        <p:nvPicPr>
          <p:cNvPr id="4" name="Picture 3" descr="A white paper with arrows and words on it&#10;&#10;Description automatically generated">
            <a:extLst>
              <a:ext uri="{FF2B5EF4-FFF2-40B4-BE49-F238E27FC236}">
                <a16:creationId xmlns:a16="http://schemas.microsoft.com/office/drawing/2014/main" id="{72B9464C-FE0C-084F-21D4-A5FAE92CA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294" y="1600200"/>
            <a:ext cx="2998551" cy="3998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1A44A9-8B69-C973-E4A9-CF2E82349677}"/>
              </a:ext>
            </a:extLst>
          </p:cNvPr>
          <p:cNvSpPr txBox="1"/>
          <p:nvPr/>
        </p:nvSpPr>
        <p:spPr>
          <a:xfrm>
            <a:off x="158074" y="851169"/>
            <a:ext cx="22495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cs typeface="Calibri"/>
              </a:rPr>
              <a:t>OLD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252D7-C4C4-37DA-75C1-0BE074191837}"/>
              </a:ext>
            </a:extLst>
          </p:cNvPr>
          <p:cNvSpPr txBox="1"/>
          <p:nvPr/>
        </p:nvSpPr>
        <p:spPr>
          <a:xfrm>
            <a:off x="3392520" y="899806"/>
            <a:ext cx="22495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cs typeface="Calibri"/>
              </a:rPr>
              <a:t>LAKE TYEE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8ECD5-BE7D-E059-6364-21AFB416FE08}"/>
              </a:ext>
            </a:extLst>
          </p:cNvPr>
          <p:cNvSpPr txBox="1"/>
          <p:nvPr/>
        </p:nvSpPr>
        <p:spPr>
          <a:xfrm>
            <a:off x="6395936" y="899807"/>
            <a:ext cx="22495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cs typeface="Calibri"/>
              </a:rPr>
              <a:t>CRCC</a:t>
            </a:r>
          </a:p>
        </p:txBody>
      </p:sp>
    </p:spTree>
    <p:extLst>
      <p:ext uri="{BB962C8B-B14F-4D97-AF65-F5344CB8AC3E}">
        <p14:creationId xmlns:p14="http://schemas.microsoft.com/office/powerpoint/2010/main" val="230705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257800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325210" y="1295400"/>
            <a:ext cx="6858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" y="1676400"/>
            <a:ext cx="8239125" cy="42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312" y="2819400"/>
            <a:ext cx="7924800" cy="2133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6107668"/>
            <a:ext cx="8610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 How to reach out directly to the Baord : boardofdirectors@cascaderiverpark.com</a:t>
            </a:r>
          </a:p>
        </p:txBody>
      </p:sp>
    </p:spTree>
    <p:extLst>
      <p:ext uri="{BB962C8B-B14F-4D97-AF65-F5344CB8AC3E}">
        <p14:creationId xmlns:p14="http://schemas.microsoft.com/office/powerpoint/2010/main" val="104430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9509"/>
            <a:ext cx="9024938" cy="55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51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78" y="650427"/>
            <a:ext cx="6217444" cy="59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60409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FISCAL YEAR RECAP (JULY 2022 – JUNE 2023)</a:t>
            </a:r>
          </a:p>
        </p:txBody>
      </p:sp>
    </p:spTree>
    <p:extLst>
      <p:ext uri="{BB962C8B-B14F-4D97-AF65-F5344CB8AC3E}">
        <p14:creationId xmlns:p14="http://schemas.microsoft.com/office/powerpoint/2010/main" val="91262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762000"/>
            <a:ext cx="8991600" cy="593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219200"/>
            <a:ext cx="4876800" cy="541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47330" y="3721481"/>
            <a:ext cx="1188720" cy="153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37170" y="5791200"/>
            <a:ext cx="1188720" cy="153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37170" y="6091174"/>
            <a:ext cx="1188720" cy="153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40980" y="6244336"/>
            <a:ext cx="1188720" cy="153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56220" y="4343400"/>
            <a:ext cx="118872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1120" y="2286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73 DELINQUENT ACCOUNTS – TOTAL : $86,574</a:t>
            </a:r>
          </a:p>
        </p:txBody>
      </p:sp>
    </p:spTree>
    <p:extLst>
      <p:ext uri="{BB962C8B-B14F-4D97-AF65-F5344CB8AC3E}">
        <p14:creationId xmlns:p14="http://schemas.microsoft.com/office/powerpoint/2010/main" val="390742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69665" cy="514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066800"/>
            <a:ext cx="4724400" cy="419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47330" y="3270250"/>
            <a:ext cx="1188720" cy="153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68575" y="5104638"/>
            <a:ext cx="1188720" cy="153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9 ACCOUNTS REPRESENT 62% OF THE DELINQUENCY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14400"/>
            <a:ext cx="7620000" cy="504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09" y="1524000"/>
            <a:ext cx="58769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048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BUDGET ADOPTION AND RATIFICATION PROCESS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RCW LAW vs CRCC BYLAWS</a:t>
            </a:r>
          </a:p>
        </p:txBody>
      </p:sp>
    </p:spTree>
    <p:extLst>
      <p:ext uri="{BB962C8B-B14F-4D97-AF65-F5344CB8AC3E}">
        <p14:creationId xmlns:p14="http://schemas.microsoft.com/office/powerpoint/2010/main" val="220559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t="17792" r="35939" b="15469"/>
          <a:stretch/>
        </p:blipFill>
        <p:spPr bwMode="auto">
          <a:xfrm>
            <a:off x="685800" y="76200"/>
            <a:ext cx="7730838" cy="66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457200"/>
            <a:ext cx="75438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4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t="17689" r="41365" b="25454"/>
          <a:stretch/>
        </p:blipFill>
        <p:spPr bwMode="auto">
          <a:xfrm>
            <a:off x="1524000" y="457200"/>
            <a:ext cx="5691352" cy="56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40776" y="3810000"/>
            <a:ext cx="52578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1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112</Words>
  <Application>Microsoft Office PowerPoint</Application>
  <PresentationFormat>On-screen Show 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BlueFox</dc:creator>
  <cp:lastModifiedBy>BlueFox</cp:lastModifiedBy>
  <cp:revision>138</cp:revision>
  <cp:lastPrinted>2023-08-08T14:49:18Z</cp:lastPrinted>
  <dcterms:created xsi:type="dcterms:W3CDTF">2023-07-26T15:50:09Z</dcterms:created>
  <dcterms:modified xsi:type="dcterms:W3CDTF">2023-08-10T21:39:31Z</dcterms:modified>
</cp:coreProperties>
</file>